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300" r:id="rId3"/>
    <p:sldId id="260" r:id="rId4"/>
    <p:sldId id="262" r:id="rId5"/>
    <p:sldId id="263" r:id="rId6"/>
    <p:sldId id="264" r:id="rId7"/>
    <p:sldId id="266" r:id="rId8"/>
    <p:sldId id="267" r:id="rId9"/>
    <p:sldId id="265" r:id="rId10"/>
    <p:sldId id="271" r:id="rId11"/>
    <p:sldId id="290" r:id="rId12"/>
    <p:sldId id="291" r:id="rId13"/>
    <p:sldId id="292" r:id="rId14"/>
    <p:sldId id="293" r:id="rId15"/>
    <p:sldId id="273" r:id="rId16"/>
    <p:sldId id="268" r:id="rId17"/>
    <p:sldId id="269" r:id="rId18"/>
    <p:sldId id="296" r:id="rId19"/>
    <p:sldId id="297" r:id="rId20"/>
    <p:sldId id="298" r:id="rId21"/>
    <p:sldId id="299" r:id="rId22"/>
    <p:sldId id="270" r:id="rId23"/>
    <p:sldId id="294" r:id="rId24"/>
    <p:sldId id="284" r:id="rId25"/>
    <p:sldId id="278" r:id="rId26"/>
    <p:sldId id="279" r:id="rId27"/>
    <p:sldId id="280" r:id="rId28"/>
    <p:sldId id="282" r:id="rId29"/>
    <p:sldId id="289" r:id="rId30"/>
    <p:sldId id="285" r:id="rId31"/>
    <p:sldId id="287" r:id="rId32"/>
    <p:sldId id="286" r:id="rId33"/>
    <p:sldId id="25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2A068"/>
    <a:srgbClr val="DDDDDD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434" autoAdjust="0"/>
  </p:normalViewPr>
  <p:slideViewPr>
    <p:cSldViewPr snapToGrid="0">
      <p:cViewPr varScale="1">
        <p:scale>
          <a:sx n="74" d="100"/>
          <a:sy n="74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5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5E76F5-46CC-44EE-A618-67333431B97F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8D7497B-2C2B-47E1-BEE5-B4F9B273431E}">
      <dgm:prSet phldrT="[Text]"/>
      <dgm:spPr/>
      <dgm:t>
        <a:bodyPr/>
        <a:lstStyle/>
        <a:p>
          <a:r>
            <a:rPr lang="en-US" dirty="0" smtClean="0"/>
            <a:t>RTI</a:t>
          </a:r>
        </a:p>
        <a:p>
          <a:r>
            <a:rPr lang="en-US" dirty="0" smtClean="0"/>
            <a:t>PBIS</a:t>
          </a:r>
        </a:p>
        <a:p>
          <a:r>
            <a:rPr lang="en-US" dirty="0" smtClean="0"/>
            <a:t>Differentiation</a:t>
          </a:r>
        </a:p>
        <a:p>
          <a:r>
            <a:rPr lang="en-US" dirty="0" smtClean="0"/>
            <a:t>Maslow</a:t>
          </a:r>
        </a:p>
        <a:p>
          <a:r>
            <a:rPr lang="en-US" dirty="0" smtClean="0"/>
            <a:t>Culture of Poverty</a:t>
          </a:r>
        </a:p>
        <a:p>
          <a:endParaRPr lang="en-US" dirty="0" smtClean="0"/>
        </a:p>
        <a:p>
          <a:endParaRPr lang="en-US" dirty="0"/>
        </a:p>
      </dgm:t>
    </dgm:pt>
    <dgm:pt modelId="{473BD72F-9D16-4C1A-9619-D28F7FDC8794}" type="parTrans" cxnId="{F15AA9FF-AA09-452A-AED4-048ED6B8BADD}">
      <dgm:prSet/>
      <dgm:spPr/>
      <dgm:t>
        <a:bodyPr/>
        <a:lstStyle/>
        <a:p>
          <a:endParaRPr lang="en-US"/>
        </a:p>
      </dgm:t>
    </dgm:pt>
    <dgm:pt modelId="{20175B5A-FED8-4CA7-8449-E3089EFD11DF}" type="sibTrans" cxnId="{F15AA9FF-AA09-452A-AED4-048ED6B8BADD}">
      <dgm:prSet/>
      <dgm:spPr/>
      <dgm:t>
        <a:bodyPr/>
        <a:lstStyle/>
        <a:p>
          <a:endParaRPr lang="en-US"/>
        </a:p>
      </dgm:t>
    </dgm:pt>
    <dgm:pt modelId="{3ED3B868-286F-4DCD-9A16-CFBD9B8A3BAB}">
      <dgm:prSet phldrT="[Text]"/>
      <dgm:spPr/>
      <dgm:t>
        <a:bodyPr/>
        <a:lstStyle/>
        <a:p>
          <a:r>
            <a:rPr lang="en-US" dirty="0" smtClean="0"/>
            <a:t>Common Core	</a:t>
          </a:r>
          <a:endParaRPr lang="en-US" dirty="0"/>
        </a:p>
      </dgm:t>
    </dgm:pt>
    <dgm:pt modelId="{96FE09DD-6E73-4A58-B63A-4863179F7866}" type="parTrans" cxnId="{0FBA9027-E0AA-4E5A-9B86-4405C0F8A5BD}">
      <dgm:prSet/>
      <dgm:spPr/>
      <dgm:t>
        <a:bodyPr/>
        <a:lstStyle/>
        <a:p>
          <a:endParaRPr lang="en-US"/>
        </a:p>
      </dgm:t>
    </dgm:pt>
    <dgm:pt modelId="{E41BC7AC-7607-4C88-A5BF-657555C06F60}" type="sibTrans" cxnId="{0FBA9027-E0AA-4E5A-9B86-4405C0F8A5BD}">
      <dgm:prSet/>
      <dgm:spPr/>
      <dgm:t>
        <a:bodyPr/>
        <a:lstStyle/>
        <a:p>
          <a:endParaRPr lang="en-US"/>
        </a:p>
      </dgm:t>
    </dgm:pt>
    <dgm:pt modelId="{C804CC5A-EA4C-48C2-B879-E2F6A6840771}">
      <dgm:prSet phldrT="[Text]"/>
      <dgm:spPr/>
      <dgm:t>
        <a:bodyPr/>
        <a:lstStyle/>
        <a:p>
          <a:r>
            <a:rPr lang="en-US" dirty="0" smtClean="0"/>
            <a:t>STEP</a:t>
          </a:r>
        </a:p>
        <a:p>
          <a:r>
            <a:rPr lang="en-US" dirty="0" smtClean="0"/>
            <a:t>PLC’s</a:t>
          </a:r>
        </a:p>
        <a:p>
          <a:r>
            <a:rPr lang="en-US" dirty="0" smtClean="0"/>
            <a:t>Responsive Classroom</a:t>
          </a:r>
        </a:p>
        <a:p>
          <a:r>
            <a:rPr lang="en-US" dirty="0" smtClean="0"/>
            <a:t>Beyond Consequences</a:t>
          </a:r>
        </a:p>
        <a:p>
          <a:r>
            <a:rPr lang="en-US" dirty="0" smtClean="0"/>
            <a:t>Conscious Discipline</a:t>
          </a:r>
        </a:p>
        <a:p>
          <a:endParaRPr lang="en-US" dirty="0"/>
        </a:p>
      </dgm:t>
    </dgm:pt>
    <dgm:pt modelId="{BB0E3BC1-941D-4D91-A5BA-DA569017B0B0}" type="parTrans" cxnId="{C1E8A283-AE87-470A-BB5D-FBC4483E4889}">
      <dgm:prSet/>
      <dgm:spPr/>
      <dgm:t>
        <a:bodyPr/>
        <a:lstStyle/>
        <a:p>
          <a:endParaRPr lang="en-US"/>
        </a:p>
      </dgm:t>
    </dgm:pt>
    <dgm:pt modelId="{0CC63445-344B-4551-B165-20E94EF40549}" type="sibTrans" cxnId="{C1E8A283-AE87-470A-BB5D-FBC4483E4889}">
      <dgm:prSet/>
      <dgm:spPr/>
      <dgm:t>
        <a:bodyPr/>
        <a:lstStyle/>
        <a:p>
          <a:endParaRPr lang="en-US"/>
        </a:p>
      </dgm:t>
    </dgm:pt>
    <dgm:pt modelId="{9B51B981-5B1F-43DC-B72F-6AEE89341F5E}">
      <dgm:prSet phldrT="[Text]"/>
      <dgm:spPr/>
      <dgm:t>
        <a:bodyPr/>
        <a:lstStyle/>
        <a:p>
          <a:r>
            <a:rPr lang="en-US" dirty="0" smtClean="0"/>
            <a:t>Race to the Top</a:t>
          </a:r>
          <a:endParaRPr lang="en-US" dirty="0"/>
        </a:p>
      </dgm:t>
    </dgm:pt>
    <dgm:pt modelId="{97902AAD-D2B3-4F62-9A84-EC2EF90CA1AA}" type="parTrans" cxnId="{CB1D36D5-3AF2-4DF2-848D-CAF5C7840C57}">
      <dgm:prSet/>
      <dgm:spPr/>
      <dgm:t>
        <a:bodyPr/>
        <a:lstStyle/>
        <a:p>
          <a:endParaRPr lang="en-US"/>
        </a:p>
      </dgm:t>
    </dgm:pt>
    <dgm:pt modelId="{63FD6E77-ACA8-4A6E-9C18-56E5C74AFE91}" type="sibTrans" cxnId="{CB1D36D5-3AF2-4DF2-848D-CAF5C7840C57}">
      <dgm:prSet/>
      <dgm:spPr/>
      <dgm:t>
        <a:bodyPr/>
        <a:lstStyle/>
        <a:p>
          <a:endParaRPr lang="en-US"/>
        </a:p>
      </dgm:t>
    </dgm:pt>
    <dgm:pt modelId="{E0FDC954-9E34-49D1-828C-CD8D0532CD0C}">
      <dgm:prSet phldrT="[Text]"/>
      <dgm:spPr/>
      <dgm:t>
        <a:bodyPr/>
        <a:lstStyle/>
        <a:p>
          <a:r>
            <a:rPr lang="en-US" dirty="0" smtClean="0"/>
            <a:t>Smarter Balanced</a:t>
          </a:r>
        </a:p>
        <a:p>
          <a:r>
            <a:rPr lang="en-US" dirty="0" smtClean="0"/>
            <a:t>The 4 C’s</a:t>
          </a:r>
        </a:p>
        <a:p>
          <a:r>
            <a:rPr lang="en-US" dirty="0" smtClean="0"/>
            <a:t>ILP’s</a:t>
          </a:r>
        </a:p>
        <a:p>
          <a:r>
            <a:rPr lang="en-US" dirty="0" smtClean="0"/>
            <a:t>Q-Comp</a:t>
          </a:r>
        </a:p>
        <a:p>
          <a:endParaRPr lang="en-US" dirty="0" smtClean="0"/>
        </a:p>
        <a:p>
          <a:endParaRPr lang="en-US" dirty="0" smtClean="0"/>
        </a:p>
        <a:p>
          <a:endParaRPr lang="en-US" dirty="0"/>
        </a:p>
      </dgm:t>
    </dgm:pt>
    <dgm:pt modelId="{EAD07121-8AE1-45FE-BB13-227DA204B2A4}" type="parTrans" cxnId="{DA6E5197-77F4-49CC-A611-B8903670F56A}">
      <dgm:prSet/>
      <dgm:spPr/>
      <dgm:t>
        <a:bodyPr/>
        <a:lstStyle/>
        <a:p>
          <a:endParaRPr lang="en-US"/>
        </a:p>
      </dgm:t>
    </dgm:pt>
    <dgm:pt modelId="{A067B086-C55E-47CA-9658-81021F4624C6}" type="sibTrans" cxnId="{DA6E5197-77F4-49CC-A611-B8903670F56A}">
      <dgm:prSet/>
      <dgm:spPr/>
      <dgm:t>
        <a:bodyPr/>
        <a:lstStyle/>
        <a:p>
          <a:endParaRPr lang="en-US"/>
        </a:p>
      </dgm:t>
    </dgm:pt>
    <dgm:pt modelId="{F7BA0639-7BD7-4756-B95F-D92C60713B6F}">
      <dgm:prSet phldrT="[Text]"/>
      <dgm:spPr/>
      <dgm:t>
        <a:bodyPr/>
        <a:lstStyle/>
        <a:p>
          <a:r>
            <a:rPr lang="en-US" dirty="0" smtClean="0"/>
            <a:t>NCLB</a:t>
          </a:r>
          <a:endParaRPr lang="en-US" dirty="0"/>
        </a:p>
      </dgm:t>
    </dgm:pt>
    <dgm:pt modelId="{490F20F4-D890-43A8-A69A-C7559F1BDEEA}" type="sibTrans" cxnId="{1DE10BF5-C458-4CE5-98CC-BEC4B254C660}">
      <dgm:prSet/>
      <dgm:spPr/>
      <dgm:t>
        <a:bodyPr/>
        <a:lstStyle/>
        <a:p>
          <a:endParaRPr lang="en-US"/>
        </a:p>
      </dgm:t>
    </dgm:pt>
    <dgm:pt modelId="{F67C7EA8-F25E-4AE3-A4F7-E0E574FFA081}" type="parTrans" cxnId="{1DE10BF5-C458-4CE5-98CC-BEC4B254C660}">
      <dgm:prSet/>
      <dgm:spPr/>
      <dgm:t>
        <a:bodyPr/>
        <a:lstStyle/>
        <a:p>
          <a:endParaRPr lang="en-US"/>
        </a:p>
      </dgm:t>
    </dgm:pt>
    <dgm:pt modelId="{1D124427-667F-46AA-A24A-62E75883559F}" type="pres">
      <dgm:prSet presAssocID="{805E76F5-46CC-44EE-A618-67333431B97F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D121548F-3D94-4B36-BA8A-802F61BED2DF}" type="pres">
      <dgm:prSet presAssocID="{F7BA0639-7BD7-4756-B95F-D92C60713B6F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0E642B-3892-4B69-929E-45830309D59D}" type="pres">
      <dgm:prSet presAssocID="{F7BA0639-7BD7-4756-B95F-D92C60713B6F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204D63-ED47-493B-957A-76C401894BCF}" type="pres">
      <dgm:prSet presAssocID="{3ED3B868-286F-4DCD-9A16-CFBD9B8A3BAB}" presName="parentText2" presStyleLbl="node1" presStyleIdx="1" presStyleCnt="3">
        <dgm:presLayoutVars>
          <dgm:chMax/>
          <dgm:chPref val="3"/>
          <dgm:bulletEnabled val="1"/>
        </dgm:presLayoutVars>
      </dgm:prSet>
      <dgm:spPr/>
    </dgm:pt>
    <dgm:pt modelId="{53D27B5F-67CC-4668-A5BB-0C7C89C7C175}" type="pres">
      <dgm:prSet presAssocID="{3ED3B868-286F-4DCD-9A16-CFBD9B8A3BAB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ED2782-8B4A-419C-892B-26E8F5912382}" type="pres">
      <dgm:prSet presAssocID="{9B51B981-5B1F-43DC-B72F-6AEE89341F5E}" presName="parentText3" presStyleLbl="node1" presStyleIdx="2" presStyleCnt="3">
        <dgm:presLayoutVars>
          <dgm:chMax/>
          <dgm:chPref val="3"/>
          <dgm:bulletEnabled val="1"/>
        </dgm:presLayoutVars>
      </dgm:prSet>
      <dgm:spPr/>
    </dgm:pt>
    <dgm:pt modelId="{E7BAC23F-C1BF-40C8-9F4E-318DF6BA31A8}" type="pres">
      <dgm:prSet presAssocID="{9B51B981-5B1F-43DC-B72F-6AEE89341F5E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0A155B-F783-4F80-905F-64B8884D3FA3}" type="presOf" srcId="{E0FDC954-9E34-49D1-828C-CD8D0532CD0C}" destId="{E7BAC23F-C1BF-40C8-9F4E-318DF6BA31A8}" srcOrd="0" destOrd="0" presId="urn:microsoft.com/office/officeart/2009/3/layout/IncreasingArrowsProcess"/>
    <dgm:cxn modelId="{C1E8A283-AE87-470A-BB5D-FBC4483E4889}" srcId="{3ED3B868-286F-4DCD-9A16-CFBD9B8A3BAB}" destId="{C804CC5A-EA4C-48C2-B879-E2F6A6840771}" srcOrd="0" destOrd="0" parTransId="{BB0E3BC1-941D-4D91-A5BA-DA569017B0B0}" sibTransId="{0CC63445-344B-4551-B165-20E94EF40549}"/>
    <dgm:cxn modelId="{478158EE-07A2-494A-A51E-DE38450324DF}" type="presOf" srcId="{F7BA0639-7BD7-4756-B95F-D92C60713B6F}" destId="{D121548F-3D94-4B36-BA8A-802F61BED2DF}" srcOrd="0" destOrd="0" presId="urn:microsoft.com/office/officeart/2009/3/layout/IncreasingArrowsProcess"/>
    <dgm:cxn modelId="{E494BB9F-8D1B-4D52-869B-A759B21BC2B6}" type="presOf" srcId="{3ED3B868-286F-4DCD-9A16-CFBD9B8A3BAB}" destId="{85204D63-ED47-493B-957A-76C401894BCF}" srcOrd="0" destOrd="0" presId="urn:microsoft.com/office/officeart/2009/3/layout/IncreasingArrowsProcess"/>
    <dgm:cxn modelId="{CB1D36D5-3AF2-4DF2-848D-CAF5C7840C57}" srcId="{805E76F5-46CC-44EE-A618-67333431B97F}" destId="{9B51B981-5B1F-43DC-B72F-6AEE89341F5E}" srcOrd="2" destOrd="0" parTransId="{97902AAD-D2B3-4F62-9A84-EC2EF90CA1AA}" sibTransId="{63FD6E77-ACA8-4A6E-9C18-56E5C74AFE91}"/>
    <dgm:cxn modelId="{38301EF6-C5B6-403E-B39E-F434D586431F}" type="presOf" srcId="{805E76F5-46CC-44EE-A618-67333431B97F}" destId="{1D124427-667F-46AA-A24A-62E75883559F}" srcOrd="0" destOrd="0" presId="urn:microsoft.com/office/officeart/2009/3/layout/IncreasingArrowsProcess"/>
    <dgm:cxn modelId="{DA6E5197-77F4-49CC-A611-B8903670F56A}" srcId="{9B51B981-5B1F-43DC-B72F-6AEE89341F5E}" destId="{E0FDC954-9E34-49D1-828C-CD8D0532CD0C}" srcOrd="0" destOrd="0" parTransId="{EAD07121-8AE1-45FE-BB13-227DA204B2A4}" sibTransId="{A067B086-C55E-47CA-9658-81021F4624C6}"/>
    <dgm:cxn modelId="{B6A21C45-15B9-4768-BB42-DCBC842C07EC}" type="presOf" srcId="{98D7497B-2C2B-47E1-BEE5-B4F9B273431E}" destId="{0B0E642B-3892-4B69-929E-45830309D59D}" srcOrd="0" destOrd="0" presId="urn:microsoft.com/office/officeart/2009/3/layout/IncreasingArrowsProcess"/>
    <dgm:cxn modelId="{F15AA9FF-AA09-452A-AED4-048ED6B8BADD}" srcId="{F7BA0639-7BD7-4756-B95F-D92C60713B6F}" destId="{98D7497B-2C2B-47E1-BEE5-B4F9B273431E}" srcOrd="0" destOrd="0" parTransId="{473BD72F-9D16-4C1A-9619-D28F7FDC8794}" sibTransId="{20175B5A-FED8-4CA7-8449-E3089EFD11DF}"/>
    <dgm:cxn modelId="{52BCD816-F0D7-4206-B67A-1CEB021D26A7}" type="presOf" srcId="{9B51B981-5B1F-43DC-B72F-6AEE89341F5E}" destId="{BDED2782-8B4A-419C-892B-26E8F5912382}" srcOrd="0" destOrd="0" presId="urn:microsoft.com/office/officeart/2009/3/layout/IncreasingArrowsProcess"/>
    <dgm:cxn modelId="{0FBA9027-E0AA-4E5A-9B86-4405C0F8A5BD}" srcId="{805E76F5-46CC-44EE-A618-67333431B97F}" destId="{3ED3B868-286F-4DCD-9A16-CFBD9B8A3BAB}" srcOrd="1" destOrd="0" parTransId="{96FE09DD-6E73-4A58-B63A-4863179F7866}" sibTransId="{E41BC7AC-7607-4C88-A5BF-657555C06F60}"/>
    <dgm:cxn modelId="{1DE10BF5-C458-4CE5-98CC-BEC4B254C660}" srcId="{805E76F5-46CC-44EE-A618-67333431B97F}" destId="{F7BA0639-7BD7-4756-B95F-D92C60713B6F}" srcOrd="0" destOrd="0" parTransId="{F67C7EA8-F25E-4AE3-A4F7-E0E574FFA081}" sibTransId="{490F20F4-D890-43A8-A69A-C7559F1BDEEA}"/>
    <dgm:cxn modelId="{1945DBB5-2544-471E-AA4F-B7F342D1F559}" type="presOf" srcId="{C804CC5A-EA4C-48C2-B879-E2F6A6840771}" destId="{53D27B5F-67CC-4668-A5BB-0C7C89C7C175}" srcOrd="0" destOrd="0" presId="urn:microsoft.com/office/officeart/2009/3/layout/IncreasingArrowsProcess"/>
    <dgm:cxn modelId="{7330FBB4-6A06-4FFA-BFE5-3BB56D8FE010}" type="presParOf" srcId="{1D124427-667F-46AA-A24A-62E75883559F}" destId="{D121548F-3D94-4B36-BA8A-802F61BED2DF}" srcOrd="0" destOrd="0" presId="urn:microsoft.com/office/officeart/2009/3/layout/IncreasingArrowsProcess"/>
    <dgm:cxn modelId="{471F0CC0-92B0-4B17-BDC0-4E8EF0FAE264}" type="presParOf" srcId="{1D124427-667F-46AA-A24A-62E75883559F}" destId="{0B0E642B-3892-4B69-929E-45830309D59D}" srcOrd="1" destOrd="0" presId="urn:microsoft.com/office/officeart/2009/3/layout/IncreasingArrowsProcess"/>
    <dgm:cxn modelId="{D4416711-4FE0-4A62-AF50-FEDE06F7EEA9}" type="presParOf" srcId="{1D124427-667F-46AA-A24A-62E75883559F}" destId="{85204D63-ED47-493B-957A-76C401894BCF}" srcOrd="2" destOrd="0" presId="urn:microsoft.com/office/officeart/2009/3/layout/IncreasingArrowsProcess"/>
    <dgm:cxn modelId="{EFAE17B1-47E8-45AE-84ED-266501ED8205}" type="presParOf" srcId="{1D124427-667F-46AA-A24A-62E75883559F}" destId="{53D27B5F-67CC-4668-A5BB-0C7C89C7C175}" srcOrd="3" destOrd="0" presId="urn:microsoft.com/office/officeart/2009/3/layout/IncreasingArrowsProcess"/>
    <dgm:cxn modelId="{DC71BF1F-24FE-471F-AC82-21305006EA2A}" type="presParOf" srcId="{1D124427-667F-46AA-A24A-62E75883559F}" destId="{BDED2782-8B4A-419C-892B-26E8F5912382}" srcOrd="4" destOrd="0" presId="urn:microsoft.com/office/officeart/2009/3/layout/IncreasingArrowsProcess"/>
    <dgm:cxn modelId="{3BBD042B-8034-41F2-B8FF-5A19A13D8361}" type="presParOf" srcId="{1D124427-667F-46AA-A24A-62E75883559F}" destId="{E7BAC23F-C1BF-40C8-9F4E-318DF6BA31A8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1548F-3D94-4B36-BA8A-802F61BED2DF}">
      <dsp:nvSpPr>
        <dsp:cNvPr id="0" name=""/>
        <dsp:cNvSpPr/>
      </dsp:nvSpPr>
      <dsp:spPr>
        <a:xfrm>
          <a:off x="0" y="805780"/>
          <a:ext cx="10576417" cy="1540329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254000" bIns="244527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NCLB</a:t>
          </a:r>
          <a:endParaRPr lang="en-US" sz="2900" kern="1200" dirty="0"/>
        </a:p>
      </dsp:txBody>
      <dsp:txXfrm>
        <a:off x="0" y="1190862"/>
        <a:ext cx="10191335" cy="770165"/>
      </dsp:txXfrm>
    </dsp:sp>
    <dsp:sp modelId="{0B0E642B-3892-4B69-929E-45830309D59D}">
      <dsp:nvSpPr>
        <dsp:cNvPr id="0" name=""/>
        <dsp:cNvSpPr/>
      </dsp:nvSpPr>
      <dsp:spPr>
        <a:xfrm>
          <a:off x="0" y="1993597"/>
          <a:ext cx="3257536" cy="296724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RTI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PBIS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Differentiation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Maslow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Culture of Poverty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 dirty="0" smtClean="0"/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 dirty="0"/>
        </a:p>
      </dsp:txBody>
      <dsp:txXfrm>
        <a:off x="0" y="1993597"/>
        <a:ext cx="3257536" cy="2967241"/>
      </dsp:txXfrm>
    </dsp:sp>
    <dsp:sp modelId="{85204D63-ED47-493B-957A-76C401894BCF}">
      <dsp:nvSpPr>
        <dsp:cNvPr id="0" name=""/>
        <dsp:cNvSpPr/>
      </dsp:nvSpPr>
      <dsp:spPr>
        <a:xfrm>
          <a:off x="3257536" y="1319224"/>
          <a:ext cx="7318880" cy="1540329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254000" bIns="244527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Common Core	</a:t>
          </a:r>
          <a:endParaRPr lang="en-US" sz="2900" kern="1200" dirty="0"/>
        </a:p>
      </dsp:txBody>
      <dsp:txXfrm>
        <a:off x="3257536" y="1704306"/>
        <a:ext cx="6933798" cy="770165"/>
      </dsp:txXfrm>
    </dsp:sp>
    <dsp:sp modelId="{53D27B5F-67CC-4668-A5BB-0C7C89C7C175}">
      <dsp:nvSpPr>
        <dsp:cNvPr id="0" name=""/>
        <dsp:cNvSpPr/>
      </dsp:nvSpPr>
      <dsp:spPr>
        <a:xfrm>
          <a:off x="3257536" y="2507040"/>
          <a:ext cx="3257536" cy="296724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STEP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PLC’s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Responsive Classroom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Beyond Consequences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Conscious Discipline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 dirty="0"/>
        </a:p>
      </dsp:txBody>
      <dsp:txXfrm>
        <a:off x="3257536" y="2507040"/>
        <a:ext cx="3257536" cy="2967241"/>
      </dsp:txXfrm>
    </dsp:sp>
    <dsp:sp modelId="{BDED2782-8B4A-419C-892B-26E8F5912382}">
      <dsp:nvSpPr>
        <dsp:cNvPr id="0" name=""/>
        <dsp:cNvSpPr/>
      </dsp:nvSpPr>
      <dsp:spPr>
        <a:xfrm>
          <a:off x="6515072" y="1832667"/>
          <a:ext cx="4061344" cy="1540329"/>
        </a:xfrm>
        <a:prstGeom prst="rightArrow">
          <a:avLst>
            <a:gd name="adj1" fmla="val 5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254000" bIns="244527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Race to the Top</a:t>
          </a:r>
          <a:endParaRPr lang="en-US" sz="2900" kern="1200" dirty="0"/>
        </a:p>
      </dsp:txBody>
      <dsp:txXfrm>
        <a:off x="6515072" y="2217749"/>
        <a:ext cx="3676262" cy="770165"/>
      </dsp:txXfrm>
    </dsp:sp>
    <dsp:sp modelId="{E7BAC23F-C1BF-40C8-9F4E-318DF6BA31A8}">
      <dsp:nvSpPr>
        <dsp:cNvPr id="0" name=""/>
        <dsp:cNvSpPr/>
      </dsp:nvSpPr>
      <dsp:spPr>
        <a:xfrm>
          <a:off x="6515072" y="3020483"/>
          <a:ext cx="3257536" cy="29238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Smarter Balanced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The 4 C’s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ILP’s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Q-Comp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 dirty="0" smtClean="0"/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 dirty="0" smtClean="0"/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 dirty="0"/>
        </a:p>
      </dsp:txBody>
      <dsp:txXfrm>
        <a:off x="6515072" y="3020483"/>
        <a:ext cx="3257536" cy="29238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3308-0280-4D40-BF05-7A6E2B44D5DE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45BB8BC-F5ED-4CAF-B103-3DD5BBCB5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60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3308-0280-4D40-BF05-7A6E2B44D5DE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45BB8BC-F5ED-4CAF-B103-3DD5BBCB5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25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3308-0280-4D40-BF05-7A6E2B44D5DE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45BB8BC-F5ED-4CAF-B103-3DD5BBCB523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83145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3308-0280-4D40-BF05-7A6E2B44D5DE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45BB8BC-F5ED-4CAF-B103-3DD5BBCB5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90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3308-0280-4D40-BF05-7A6E2B44D5DE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45BB8BC-F5ED-4CAF-B103-3DD5BBCB523A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546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3308-0280-4D40-BF05-7A6E2B44D5DE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45BB8BC-F5ED-4CAF-B103-3DD5BBCB5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929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3308-0280-4D40-BF05-7A6E2B44D5DE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BB8BC-F5ED-4CAF-B103-3DD5BBCB5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58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3308-0280-4D40-BF05-7A6E2B44D5DE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BB8BC-F5ED-4CAF-B103-3DD5BBCB5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37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3308-0280-4D40-BF05-7A6E2B44D5DE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BB8BC-F5ED-4CAF-B103-3DD5BBCB5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83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3308-0280-4D40-BF05-7A6E2B44D5DE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45BB8BC-F5ED-4CAF-B103-3DD5BBCB5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4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3308-0280-4D40-BF05-7A6E2B44D5DE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45BB8BC-F5ED-4CAF-B103-3DD5BBCB5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63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3308-0280-4D40-BF05-7A6E2B44D5DE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45BB8BC-F5ED-4CAF-B103-3DD5BBCB5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35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3308-0280-4D40-BF05-7A6E2B44D5DE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BB8BC-F5ED-4CAF-B103-3DD5BBCB5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56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3308-0280-4D40-BF05-7A6E2B44D5DE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BB8BC-F5ED-4CAF-B103-3DD5BBCB5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82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3308-0280-4D40-BF05-7A6E2B44D5DE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BB8BC-F5ED-4CAF-B103-3DD5BBCB5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23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3308-0280-4D40-BF05-7A6E2B44D5DE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45BB8BC-F5ED-4CAF-B103-3DD5BBCB5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1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B3308-0280-4D40-BF05-7A6E2B44D5DE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45BB8BC-F5ED-4CAF-B103-3DD5BBCB5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98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10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65125"/>
            <a:ext cx="12192001" cy="1850041"/>
          </a:xfrm>
          <a:solidFill>
            <a:srgbClr val="DDDDDD">
              <a:alpha val="47843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en-US" dirty="0" smtClean="0">
                <a:ln w="3175">
                  <a:solidFill>
                    <a:srgbClr val="FFFFFF"/>
                  </a:solidFill>
                </a:ln>
                <a:solidFill>
                  <a:schemeClr val="accent2"/>
                </a:solidFill>
                <a:latin typeface="Plantagenet Cherokee" panose="02020602070100000000" pitchFamily="18" charset="0"/>
              </a:rPr>
              <a:t>2014 WIEA Annual Conference</a:t>
            </a:r>
            <a:br>
              <a:rPr lang="en-US" dirty="0" smtClean="0">
                <a:ln w="3175">
                  <a:solidFill>
                    <a:srgbClr val="FFFFFF"/>
                  </a:solidFill>
                </a:ln>
                <a:solidFill>
                  <a:schemeClr val="accent2"/>
                </a:solidFill>
                <a:latin typeface="Plantagenet Cherokee" panose="02020602070100000000" pitchFamily="18" charset="0"/>
              </a:rPr>
            </a:br>
            <a:r>
              <a:rPr lang="en-US" sz="3600" dirty="0" smtClean="0">
                <a:ln w="3175">
                  <a:solidFill>
                    <a:srgbClr val="FFFFFF"/>
                  </a:solidFill>
                </a:ln>
                <a:solidFill>
                  <a:schemeClr val="accent2"/>
                </a:solidFill>
                <a:latin typeface="Plantagenet Cherokee" panose="02020602070100000000" pitchFamily="18" charset="0"/>
              </a:rPr>
              <a:t>Legendary Waters Resort &amp; Casino</a:t>
            </a:r>
            <a:br>
              <a:rPr lang="en-US" sz="3600" dirty="0" smtClean="0">
                <a:ln w="3175">
                  <a:solidFill>
                    <a:srgbClr val="FFFFFF"/>
                  </a:solidFill>
                </a:ln>
                <a:solidFill>
                  <a:schemeClr val="accent2"/>
                </a:solidFill>
                <a:latin typeface="Plantagenet Cherokee" panose="02020602070100000000" pitchFamily="18" charset="0"/>
              </a:rPr>
            </a:br>
            <a:r>
              <a:rPr lang="en-US" sz="3600" dirty="0" smtClean="0">
                <a:ln w="3175">
                  <a:solidFill>
                    <a:srgbClr val="FFFFFF"/>
                  </a:solidFill>
                </a:ln>
                <a:solidFill>
                  <a:schemeClr val="accent2"/>
                </a:solidFill>
                <a:latin typeface="Plantagenet Cherokee" panose="02020602070100000000" pitchFamily="18" charset="0"/>
              </a:rPr>
              <a:t>April 11-12, 2014</a:t>
            </a:r>
            <a:endParaRPr lang="en-US" sz="3600" dirty="0">
              <a:ln w="3175">
                <a:solidFill>
                  <a:srgbClr val="FFFFFF"/>
                </a:solidFill>
              </a:ln>
              <a:solidFill>
                <a:schemeClr val="accent2"/>
              </a:solidFill>
              <a:latin typeface="Plantagenet Cherokee" panose="02020602070100000000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654" y="4404574"/>
            <a:ext cx="4235942" cy="225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7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8" y="10827"/>
            <a:ext cx="9526502" cy="68471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176" y="0"/>
            <a:ext cx="7688823" cy="3971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855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91050" y="5551646"/>
            <a:ext cx="5148350" cy="788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210125" y="174481"/>
            <a:ext cx="9157231" cy="6670964"/>
            <a:chOff x="3545683" y="245919"/>
            <a:chExt cx="9157231" cy="6670964"/>
          </a:xfrm>
        </p:grpSpPr>
        <p:grpSp>
          <p:nvGrpSpPr>
            <p:cNvPr id="8" name="Group 7"/>
            <p:cNvGrpSpPr/>
            <p:nvPr/>
          </p:nvGrpSpPr>
          <p:grpSpPr>
            <a:xfrm>
              <a:off x="3545683" y="245919"/>
              <a:ext cx="9157231" cy="6670964"/>
              <a:chOff x="1524001" y="110836"/>
              <a:chExt cx="9157231" cy="6670964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524001" y="110836"/>
                <a:ext cx="9157231" cy="6670964"/>
                <a:chOff x="1524001" y="110836"/>
                <a:chExt cx="9157231" cy="6670964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09" t="16448" r="30909"/>
                <a:stretch/>
              </p:blipFill>
              <p:spPr>
                <a:xfrm>
                  <a:off x="1524001" y="110836"/>
                  <a:ext cx="9157231" cy="6670964"/>
                </a:xfrm>
                <a:prstGeom prst="rect">
                  <a:avLst/>
                </a:prstGeom>
              </p:spPr>
            </p:pic>
            <p:grpSp>
              <p:nvGrpSpPr>
                <p:cNvPr id="24" name="Group 23"/>
                <p:cNvGrpSpPr/>
                <p:nvPr/>
              </p:nvGrpSpPr>
              <p:grpSpPr>
                <a:xfrm>
                  <a:off x="1745616" y="110836"/>
                  <a:ext cx="8846185" cy="2115820"/>
                  <a:chOff x="0" y="0"/>
                  <a:chExt cx="8846288" cy="2115879"/>
                </a:xfrm>
              </p:grpSpPr>
              <p:pic>
                <p:nvPicPr>
                  <p:cNvPr id="25" name="Picture 24" descr="http://www.ldfmuseum.com/assets/images/exhibits/post-office-general-store-lg.jpg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duotone>
                      <a:prstClr val="black"/>
                      <a:schemeClr val="accent1">
                        <a:tint val="45000"/>
                        <a:satMod val="400000"/>
                      </a:schemeClr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1709" b="23454"/>
                  <a:stretch/>
                </p:blipFill>
                <p:spPr bwMode="auto">
                  <a:xfrm>
                    <a:off x="0" y="0"/>
                    <a:ext cx="8846288" cy="16480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pic>
                <p:nvPicPr>
                  <p:cNvPr id="26" name="Picture 25" descr="http://collections.mnhs.org/cms/web5/media.php?irn=10013286&amp;width=640"/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2928" t="5487" r="25454" b="52920"/>
                  <a:stretch/>
                </p:blipFill>
                <p:spPr bwMode="auto">
                  <a:xfrm>
                    <a:off x="180753" y="202019"/>
                    <a:ext cx="1828800" cy="1913860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88900" cap="sq">
                    <a:solidFill>
                      <a:srgbClr val="FFFFFF"/>
                    </a:solidFill>
                    <a:miter lim="800000"/>
                  </a:ln>
                  <a:effectLst>
                    <a:outerShdw blurRad="55000" dist="18000" dir="54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200000"/>
                    </a:lightRig>
                  </a:scene3d>
                  <a:sp3d>
                    <a:bevelT w="25400" h="19050"/>
                    <a:contourClr>
                      <a:srgbClr val="FFFFFF"/>
                    </a:contourClr>
                  </a:sp3d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grpSp>
                <p:nvGrpSpPr>
                  <p:cNvPr id="27" name="Group 26"/>
                  <p:cNvGrpSpPr/>
                  <p:nvPr/>
                </p:nvGrpSpPr>
                <p:grpSpPr>
                  <a:xfrm>
                    <a:off x="5656521" y="1063256"/>
                    <a:ext cx="1286510" cy="372110"/>
                    <a:chOff x="0" y="0"/>
                    <a:chExt cx="1286510" cy="372110"/>
                  </a:xfrm>
                </p:grpSpPr>
                <p:sp>
                  <p:nvSpPr>
                    <p:cNvPr id="32" name="Rounded Rectangle 31"/>
                    <p:cNvSpPr/>
                    <p:nvPr/>
                  </p:nvSpPr>
                  <p:spPr>
                    <a:xfrm>
                      <a:off x="0" y="10633"/>
                      <a:ext cx="1286510" cy="276225"/>
                    </a:xfrm>
                    <a:prstGeom prst="roundRect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" name="Text Box 4"/>
                    <p:cNvSpPr txBox="1"/>
                    <p:nvPr/>
                  </p:nvSpPr>
                  <p:spPr>
                    <a:xfrm>
                      <a:off x="74428" y="0"/>
                      <a:ext cx="1147799" cy="37211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>
                          <a:ea typeface="Calibri"/>
                          <a:cs typeface="Times New Roman"/>
                        </a:rPr>
                        <a:t>Update Info</a:t>
                      </a:r>
                      <a:endParaRPr lang="en-US" sz="1100">
                        <a:ea typeface="Calibri"/>
                        <a:cs typeface="Times New Roman"/>
                      </a:endParaRPr>
                    </a:p>
                  </p:txBody>
                </p:sp>
              </p:grpSp>
              <p:sp>
                <p:nvSpPr>
                  <p:cNvPr id="28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30819" y="861238"/>
                    <a:ext cx="2338705" cy="60579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spAutoFit/>
                  </a:bodyPr>
                  <a:lstStyle/>
                  <a:p>
                    <a:pPr>
                      <a:lnSpc>
                        <a:spcPts val="2000"/>
                      </a:lnSpc>
                    </a:pPr>
                    <a:r>
                      <a:rPr lang="en-US" sz="2200" b="1">
                        <a:solidFill>
                          <a:srgbClr val="FFFFFF"/>
                        </a:solidFill>
                        <a:latin typeface="Calibri"/>
                        <a:ea typeface="Calibri"/>
                        <a:cs typeface="Aharoni"/>
                      </a:rPr>
                      <a:t>Manoominikwe</a:t>
                    </a:r>
                    <a:endParaRPr lang="en-US" sz="1100">
                      <a:latin typeface="Calibri"/>
                      <a:ea typeface="Calibri"/>
                      <a:cs typeface="Times New Roman"/>
                    </a:endParaRPr>
                  </a:p>
                  <a:p>
                    <a:pPr>
                      <a:lnSpc>
                        <a:spcPts val="2000"/>
                      </a:lnSpc>
                    </a:pPr>
                    <a:r>
                      <a:rPr lang="en-US" sz="2200" b="1">
                        <a:solidFill>
                          <a:srgbClr val="FFFFFF"/>
                        </a:solidFill>
                        <a:latin typeface="Calibri"/>
                        <a:ea typeface="Calibri"/>
                        <a:cs typeface="Aharoni"/>
                      </a:rPr>
                      <a:t>Chosa</a:t>
                    </a:r>
                    <a:endParaRPr lang="en-US" sz="1100"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  <p:grpSp>
                <p:nvGrpSpPr>
                  <p:cNvPr id="29" name="Group 28"/>
                  <p:cNvGrpSpPr/>
                  <p:nvPr/>
                </p:nvGrpSpPr>
                <p:grpSpPr>
                  <a:xfrm>
                    <a:off x="7049386" y="1063256"/>
                    <a:ext cx="1286510" cy="372110"/>
                    <a:chOff x="0" y="0"/>
                    <a:chExt cx="1286510" cy="372110"/>
                  </a:xfrm>
                </p:grpSpPr>
                <p:sp>
                  <p:nvSpPr>
                    <p:cNvPr id="30" name="Rounded Rectangle 29"/>
                    <p:cNvSpPr/>
                    <p:nvPr/>
                  </p:nvSpPr>
                  <p:spPr>
                    <a:xfrm>
                      <a:off x="0" y="10633"/>
                      <a:ext cx="1286510" cy="276225"/>
                    </a:xfrm>
                    <a:prstGeom prst="roundRect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" name="Text Box 10"/>
                    <p:cNvSpPr txBox="1"/>
                    <p:nvPr/>
                  </p:nvSpPr>
                  <p:spPr>
                    <a:xfrm>
                      <a:off x="74428" y="0"/>
                      <a:ext cx="1147799" cy="37211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>
                          <a:ea typeface="Calibri"/>
                          <a:cs typeface="Times New Roman"/>
                        </a:rPr>
                        <a:t>Activity Log</a:t>
                      </a:r>
                      <a:endParaRPr lang="en-US" sz="1100">
                        <a:ea typeface="Calibri"/>
                        <a:cs typeface="Times New Roman"/>
                      </a:endParaRPr>
                    </a:p>
                  </p:txBody>
                </p:sp>
              </p:grpSp>
            </p:grpSp>
          </p:grpSp>
          <p:sp>
            <p:nvSpPr>
              <p:cNvPr id="19" name="TextBox 18"/>
              <p:cNvSpPr txBox="1"/>
              <p:nvPr/>
            </p:nvSpPr>
            <p:spPr>
              <a:xfrm>
                <a:off x="5867400" y="3489752"/>
                <a:ext cx="2821165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err="1">
                    <a:solidFill>
                      <a:srgbClr val="0070C0"/>
                    </a:solidFill>
                  </a:rPr>
                  <a:t>Manoominikwe</a:t>
                </a:r>
                <a:r>
                  <a:rPr lang="en-US" sz="1200" b="1" dirty="0">
                    <a:solidFill>
                      <a:srgbClr val="0070C0"/>
                    </a:solidFill>
                  </a:rPr>
                  <a:t> </a:t>
                </a:r>
                <a:r>
                  <a:rPr lang="en-US" sz="1200" b="1" dirty="0" err="1">
                    <a:solidFill>
                      <a:srgbClr val="0070C0"/>
                    </a:solidFill>
                  </a:rPr>
                  <a:t>Chosa</a:t>
                </a:r>
                <a:endParaRPr lang="en-US" sz="12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5291050" y="4018942"/>
                <a:ext cx="5148350" cy="8309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/>
                  <a:t>Manoomin</a:t>
                </a:r>
                <a:r>
                  <a:rPr lang="en-US" sz="1600" dirty="0"/>
                  <a:t> and </a:t>
                </a:r>
                <a:r>
                  <a:rPr lang="en-US" sz="1600" dirty="0" err="1"/>
                  <a:t>wiiyaas</a:t>
                </a:r>
                <a:r>
                  <a:rPr lang="en-US" sz="1600" dirty="0"/>
                  <a:t> for din </a:t>
                </a:r>
                <a:r>
                  <a:rPr lang="en-US" sz="1600" dirty="0" err="1"/>
                  <a:t>din</a:t>
                </a:r>
                <a:r>
                  <a:rPr lang="en-US" sz="1600" dirty="0"/>
                  <a:t> tonight. Yum!</a:t>
                </a:r>
              </a:p>
              <a:p>
                <a:endParaRPr lang="en-US" sz="1600" dirty="0"/>
              </a:p>
              <a:p>
                <a:endParaRPr lang="en-US" sz="1600" dirty="0"/>
              </a:p>
            </p:txBody>
          </p:sp>
          <p:pic>
            <p:nvPicPr>
              <p:cNvPr id="21" name="Picture 20" descr="http://collections.mnhs.org/cms/web5/media.php?irn=10013286&amp;width=64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28" t="5487" r="25454" b="52920"/>
              <a:stretch/>
            </p:blipFill>
            <p:spPr bwMode="auto">
              <a:xfrm>
                <a:off x="5334001" y="3477652"/>
                <a:ext cx="504967" cy="528445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noFill/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22" name="Picture 21" descr="http://collections.mnhs.org/cms/web5/media.php?irn=10013286&amp;width=64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28" t="5487" r="25454" b="52920"/>
              <a:stretch/>
            </p:blipFill>
            <p:spPr bwMode="auto">
              <a:xfrm>
                <a:off x="5362433" y="5596332"/>
                <a:ext cx="504967" cy="528445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noFill/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5938782" y="5565243"/>
                <a:ext cx="2821165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err="1">
                    <a:solidFill>
                      <a:srgbClr val="0070C0"/>
                    </a:solidFill>
                  </a:rPr>
                  <a:t>Manoominikwe</a:t>
                </a:r>
                <a:r>
                  <a:rPr lang="en-US" sz="1200" b="1" dirty="0">
                    <a:solidFill>
                      <a:srgbClr val="0070C0"/>
                    </a:solidFill>
                  </a:rPr>
                  <a:t> </a:t>
                </a:r>
                <a:r>
                  <a:rPr lang="en-US" sz="1200" b="1" dirty="0" err="1">
                    <a:solidFill>
                      <a:srgbClr val="0070C0"/>
                    </a:solidFill>
                  </a:rPr>
                  <a:t>Chosa</a:t>
                </a:r>
                <a:endParaRPr lang="en-US" sz="1200" b="1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3812988" y="3722159"/>
              <a:ext cx="2531853" cy="1648599"/>
              <a:chOff x="789251" y="3568005"/>
              <a:chExt cx="2531853" cy="1648599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789251" y="3568005"/>
                <a:ext cx="251460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0070C0"/>
                    </a:solidFill>
                  </a:rPr>
                  <a:t>Born: August 28, 1873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89251" y="4005545"/>
                <a:ext cx="2514600" cy="4385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0070C0"/>
                    </a:solidFill>
                  </a:rPr>
                  <a:t>Proud mother of one son!</a:t>
                </a:r>
              </a:p>
              <a:p>
                <a:r>
                  <a:rPr lang="en-US" sz="1050" dirty="0">
                    <a:solidFill>
                      <a:srgbClr val="0070C0"/>
                    </a:solidFill>
                  </a:rPr>
                  <a:t>Son’s name is </a:t>
                </a:r>
                <a:r>
                  <a:rPr lang="en-US" sz="1050" dirty="0" err="1">
                    <a:solidFill>
                      <a:srgbClr val="0070C0"/>
                    </a:solidFill>
                  </a:rPr>
                  <a:t>Anakwad</a:t>
                </a:r>
                <a:endParaRPr lang="en-US" sz="105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89251" y="4534243"/>
                <a:ext cx="251460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0070C0"/>
                    </a:solidFill>
                  </a:rPr>
                  <a:t>Lives in Lac du Flambeau, Wisconsin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806504" y="4939605"/>
                <a:ext cx="251460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0070C0"/>
                    </a:solidFill>
                  </a:rPr>
                  <a:t>From: Lac du Flambeau, Wisconsin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476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75134" y="628749"/>
            <a:ext cx="6828458" cy="62132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15943" y="2274490"/>
            <a:ext cx="6519510" cy="221729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459922" y="2287045"/>
            <a:ext cx="5475531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70C0"/>
                </a:solidFill>
              </a:rPr>
              <a:t>Manoominikwe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Chosa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endParaRPr lang="en-US" sz="2000" b="1" dirty="0">
              <a:solidFill>
                <a:srgbClr val="0070C0"/>
              </a:solidFill>
            </a:endParaRPr>
          </a:p>
          <a:p>
            <a:endParaRPr lang="en-US" sz="2000" b="1" dirty="0" smtClean="0">
              <a:solidFill>
                <a:srgbClr val="0070C0"/>
              </a:solidFill>
            </a:endParaRPr>
          </a:p>
          <a:p>
            <a:endParaRPr lang="en-US" sz="2000" b="1" dirty="0">
              <a:solidFill>
                <a:srgbClr val="0070C0"/>
              </a:solidFill>
            </a:endParaRPr>
          </a:p>
          <a:p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0381" y="3216573"/>
            <a:ext cx="6167027" cy="1138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Old Village looks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soooo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different with the big church there now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Like * Comment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 descr="http://collections.mnhs.org/cms/web5/media.php?irn=10013286&amp;width=6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8" t="5487" r="25454" b="52920"/>
          <a:stretch/>
        </p:blipFill>
        <p:spPr bwMode="auto">
          <a:xfrm>
            <a:off x="2430381" y="2274490"/>
            <a:ext cx="874294" cy="91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59922" y="2551754"/>
            <a:ext cx="5073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Sep5, 1895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1" t="42586" r="30909" b="43550"/>
          <a:stretch/>
        </p:blipFill>
        <p:spPr>
          <a:xfrm>
            <a:off x="2275134" y="628749"/>
            <a:ext cx="6828458" cy="137036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430381" y="4620055"/>
            <a:ext cx="6519510" cy="221729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474360" y="4632610"/>
            <a:ext cx="5475531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70C0"/>
                </a:solidFill>
              </a:rPr>
              <a:t>Manoominikwe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Chosa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endParaRPr lang="en-US" sz="2000" b="1" dirty="0">
              <a:solidFill>
                <a:srgbClr val="0070C0"/>
              </a:solidFill>
            </a:endParaRPr>
          </a:p>
          <a:p>
            <a:endParaRPr lang="en-US" sz="2000" b="1" dirty="0" smtClean="0">
              <a:solidFill>
                <a:srgbClr val="0070C0"/>
              </a:solidFill>
            </a:endParaRPr>
          </a:p>
          <a:p>
            <a:endParaRPr lang="en-US" sz="2000" b="1" dirty="0">
              <a:solidFill>
                <a:srgbClr val="0070C0"/>
              </a:solidFill>
            </a:endParaRPr>
          </a:p>
          <a:p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44819" y="5562138"/>
            <a:ext cx="6167027" cy="1138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These logger dudes are getting on my last nerve! Ugh. They think they own the place!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13" descr="http://collections.mnhs.org/cms/web5/media.php?irn=10013286&amp;width=6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8" t="5487" r="25454" b="52920"/>
          <a:stretch/>
        </p:blipFill>
        <p:spPr bwMode="auto">
          <a:xfrm>
            <a:off x="2444819" y="4620055"/>
            <a:ext cx="874294" cy="91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474360" y="4897319"/>
            <a:ext cx="5073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Sep12, 1895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92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435555" y="0"/>
            <a:ext cx="682845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76364" y="89658"/>
            <a:ext cx="6519510" cy="221729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620343" y="102213"/>
            <a:ext cx="5475531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70C0"/>
                </a:solidFill>
              </a:rPr>
              <a:t>Manoominikwe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Chosa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endParaRPr lang="en-US" sz="2000" b="1" dirty="0">
              <a:solidFill>
                <a:srgbClr val="0070C0"/>
              </a:solidFill>
            </a:endParaRPr>
          </a:p>
          <a:p>
            <a:endParaRPr lang="en-US" sz="2000" b="1" dirty="0" smtClean="0">
              <a:solidFill>
                <a:srgbClr val="0070C0"/>
              </a:solidFill>
            </a:endParaRPr>
          </a:p>
          <a:p>
            <a:endParaRPr lang="en-US" sz="2000" b="1" dirty="0">
              <a:solidFill>
                <a:srgbClr val="0070C0"/>
              </a:solidFill>
            </a:endParaRPr>
          </a:p>
          <a:p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90802" y="903405"/>
            <a:ext cx="6167027" cy="1415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WTF…the IA came to our place with some county cops and took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Anakwad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!!! Freaking out. How can they do this??????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Like * Comment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Picture 14" descr="http://collections.mnhs.org/cms/web5/media.php?irn=10013286&amp;width=6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8" t="5487" r="25454" b="52920"/>
          <a:stretch/>
        </p:blipFill>
        <p:spPr bwMode="auto">
          <a:xfrm>
            <a:off x="2590802" y="89658"/>
            <a:ext cx="874294" cy="91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620343" y="366922"/>
            <a:ext cx="5073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Sep15, 1895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90802" y="2435222"/>
            <a:ext cx="6519510" cy="235785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634781" y="2447778"/>
            <a:ext cx="5475531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70C0"/>
                </a:solidFill>
              </a:rPr>
              <a:t>Manoominikwe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Chosa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endParaRPr lang="en-US" sz="2000" b="1" dirty="0">
              <a:solidFill>
                <a:srgbClr val="0070C0"/>
              </a:solidFill>
            </a:endParaRPr>
          </a:p>
          <a:p>
            <a:endParaRPr lang="en-US" sz="2000" b="1" dirty="0" smtClean="0">
              <a:solidFill>
                <a:srgbClr val="0070C0"/>
              </a:solidFill>
            </a:endParaRPr>
          </a:p>
          <a:p>
            <a:endParaRPr lang="en-US" sz="2000" b="1" dirty="0">
              <a:solidFill>
                <a:srgbClr val="0070C0"/>
              </a:solidFill>
            </a:endParaRPr>
          </a:p>
          <a:p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05240" y="3377306"/>
            <a:ext cx="6167027" cy="1415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Been 3 days and NO ONE will tell us where our son is…this is like a really bad dream…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Like * Comment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" name="Picture 20" descr="http://collections.mnhs.org/cms/web5/media.php?irn=10013286&amp;width=6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8" t="5487" r="25454" b="52920"/>
          <a:stretch/>
        </p:blipFill>
        <p:spPr bwMode="auto">
          <a:xfrm>
            <a:off x="2605240" y="2435223"/>
            <a:ext cx="874294" cy="91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634781" y="2712487"/>
            <a:ext cx="5073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Sep18, 1895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604080" y="4909122"/>
            <a:ext cx="6519510" cy="235785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648059" y="4921678"/>
            <a:ext cx="5475531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70C0"/>
                </a:solidFill>
              </a:rPr>
              <a:t>Manoominikwe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Chosa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endParaRPr lang="en-US" sz="2000" b="1" dirty="0">
              <a:solidFill>
                <a:srgbClr val="0070C0"/>
              </a:solidFill>
            </a:endParaRPr>
          </a:p>
          <a:p>
            <a:endParaRPr lang="en-US" sz="2000" b="1" dirty="0" smtClean="0">
              <a:solidFill>
                <a:srgbClr val="0070C0"/>
              </a:solidFill>
            </a:endParaRPr>
          </a:p>
          <a:p>
            <a:endParaRPr lang="en-US" sz="2000" b="1" dirty="0">
              <a:solidFill>
                <a:srgbClr val="0070C0"/>
              </a:solidFill>
            </a:endParaRPr>
          </a:p>
          <a:p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18518" y="5851206"/>
            <a:ext cx="6167027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We found him.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 was just right down the road at that new school but they won’t let her leave! GIVE MY CHILD BACK!!!!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" name="Picture 25" descr="http://collections.mnhs.org/cms/web5/media.php?irn=10013286&amp;width=6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8" t="5487" r="25454" b="52920"/>
          <a:stretch/>
        </p:blipFill>
        <p:spPr bwMode="auto">
          <a:xfrm>
            <a:off x="2618518" y="4909123"/>
            <a:ext cx="874294" cy="91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648059" y="5186387"/>
            <a:ext cx="5073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Oct 2, 1895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39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435555" y="0"/>
            <a:ext cx="682845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76364" y="89658"/>
            <a:ext cx="6519510" cy="221729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620343" y="102213"/>
            <a:ext cx="5475531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70C0"/>
                </a:solidFill>
              </a:rPr>
              <a:t>Manoominikwe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Chosa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endParaRPr lang="en-US" sz="2000" b="1" dirty="0">
              <a:solidFill>
                <a:srgbClr val="0070C0"/>
              </a:solidFill>
            </a:endParaRPr>
          </a:p>
          <a:p>
            <a:endParaRPr lang="en-US" sz="2000" b="1" dirty="0" smtClean="0">
              <a:solidFill>
                <a:srgbClr val="0070C0"/>
              </a:solidFill>
            </a:endParaRPr>
          </a:p>
          <a:p>
            <a:endParaRPr lang="en-US" sz="2000" b="1" dirty="0">
              <a:solidFill>
                <a:srgbClr val="0070C0"/>
              </a:solidFill>
            </a:endParaRPr>
          </a:p>
          <a:p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90802" y="903405"/>
            <a:ext cx="6167027" cy="1415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We don’t know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whate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else to do! We’ve talked to everyone we know and no one can do anything. My baby needs his parents!!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Like * Comment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Picture 14" descr="http://collections.mnhs.org/cms/web5/media.php?irn=10013286&amp;width=6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8" t="5487" r="25454" b="52920"/>
          <a:stretch/>
        </p:blipFill>
        <p:spPr bwMode="auto">
          <a:xfrm>
            <a:off x="2590802" y="89658"/>
            <a:ext cx="874294" cy="91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620343" y="366922"/>
            <a:ext cx="5073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Oct 28, 1895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90802" y="2435222"/>
            <a:ext cx="6519510" cy="235785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634781" y="2447778"/>
            <a:ext cx="5475531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70C0"/>
                </a:solidFill>
              </a:rPr>
              <a:t>Manoominikwe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Chosa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endParaRPr lang="en-US" sz="2000" b="1" dirty="0">
              <a:solidFill>
                <a:srgbClr val="0070C0"/>
              </a:solidFill>
            </a:endParaRPr>
          </a:p>
          <a:p>
            <a:endParaRPr lang="en-US" sz="2000" b="1" dirty="0" smtClean="0">
              <a:solidFill>
                <a:srgbClr val="0070C0"/>
              </a:solidFill>
            </a:endParaRPr>
          </a:p>
          <a:p>
            <a:endParaRPr lang="en-US" sz="2000" b="1" dirty="0">
              <a:solidFill>
                <a:srgbClr val="0070C0"/>
              </a:solidFill>
            </a:endParaRPr>
          </a:p>
          <a:p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05240" y="3377306"/>
            <a:ext cx="6167027" cy="1415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If they would just let us be with him…even for a day. I would give ANYTHING. I would trade places with him in a heartbeat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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Like * Comment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" name="Picture 20" descr="http://collections.mnhs.org/cms/web5/media.php?irn=10013286&amp;width=6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8" t="5487" r="25454" b="52920"/>
          <a:stretch/>
        </p:blipFill>
        <p:spPr bwMode="auto">
          <a:xfrm>
            <a:off x="2605240" y="2435223"/>
            <a:ext cx="874294" cy="91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634781" y="2712487"/>
            <a:ext cx="5073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Feb 4, 1896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604080" y="4909122"/>
            <a:ext cx="6519510" cy="235785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648059" y="4921678"/>
            <a:ext cx="5475531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70C0"/>
                </a:solidFill>
              </a:rPr>
              <a:t>Manoominikwe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Chosa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endParaRPr lang="en-US" sz="2000" b="1" dirty="0">
              <a:solidFill>
                <a:srgbClr val="0070C0"/>
              </a:solidFill>
            </a:endParaRPr>
          </a:p>
          <a:p>
            <a:endParaRPr lang="en-US" sz="2000" b="1" dirty="0" smtClean="0">
              <a:solidFill>
                <a:srgbClr val="0070C0"/>
              </a:solidFill>
            </a:endParaRPr>
          </a:p>
          <a:p>
            <a:endParaRPr lang="en-US" sz="2000" b="1" dirty="0">
              <a:solidFill>
                <a:srgbClr val="0070C0"/>
              </a:solidFill>
            </a:endParaRPr>
          </a:p>
          <a:p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18518" y="5851206"/>
            <a:ext cx="6167027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Our lives our cold and empty. I hardly talk to my husband. Nothing matters anymore. I hate my life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" name="Picture 25" descr="http://collections.mnhs.org/cms/web5/media.php?irn=10013286&amp;width=6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8" t="5487" r="25454" b="52920"/>
          <a:stretch/>
        </p:blipFill>
        <p:spPr bwMode="auto">
          <a:xfrm>
            <a:off x="2618518" y="4909123"/>
            <a:ext cx="874294" cy="91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648059" y="5186387"/>
            <a:ext cx="5073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Nov 18, 1896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58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8" y="283192"/>
            <a:ext cx="8513928" cy="638544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625642" y="405388"/>
            <a:ext cx="77328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7200" dirty="0" smtClean="0">
                <a:solidFill>
                  <a:schemeClr val="accent2"/>
                </a:solidFill>
                <a:latin typeface="Plantagenet Cherokee" panose="02020602070100000000" pitchFamily="18" charset="0"/>
              </a:rPr>
              <a:t>The Second Law</a:t>
            </a:r>
            <a:endParaRPr lang="en-US" sz="7200" dirty="0">
              <a:solidFill>
                <a:schemeClr val="accent2"/>
              </a:solidFill>
              <a:latin typeface="Plantagenet Cherokee" panose="02020602070100000000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82779" y="1498625"/>
            <a:ext cx="9457418" cy="1325563"/>
          </a:xfrm>
          <a:prstGeom prst="rect">
            <a:avLst/>
          </a:prstGeom>
          <a:solidFill>
            <a:srgbClr val="FFFFFF">
              <a:alpha val="67843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>
                <a:solidFill>
                  <a:schemeClr val="accent2"/>
                </a:solidFill>
                <a:latin typeface="Plantagenet Cherokee" panose="02020602070100000000" pitchFamily="18" charset="0"/>
              </a:rPr>
              <a:t>Larger</a:t>
            </a:r>
            <a:r>
              <a:rPr lang="en-US" dirty="0">
                <a:solidFill>
                  <a:schemeClr val="accent2"/>
                </a:solidFill>
                <a:latin typeface="Plantagenet Cherokee" panose="02020602070100000000" pitchFamily="18" charset="0"/>
              </a:rPr>
              <a:t> </a:t>
            </a:r>
            <a:r>
              <a:rPr lang="en-US" dirty="0" smtClean="0">
                <a:solidFill>
                  <a:schemeClr val="accent2"/>
                </a:solidFill>
                <a:latin typeface="Plantagenet Cherokee" panose="02020602070100000000" pitchFamily="18" charset="0"/>
              </a:rPr>
              <a:t>+ Heavier = More Force</a:t>
            </a:r>
            <a:endParaRPr lang="en-US" dirty="0">
              <a:solidFill>
                <a:schemeClr val="accent2"/>
              </a:solidFill>
              <a:latin typeface="Plantagenet Cherokee" panose="020206020701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15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707" y="0"/>
            <a:ext cx="9780896" cy="68987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966" y="1110723"/>
            <a:ext cx="8310377" cy="4677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026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9FD"/>
              </a:clrFrom>
              <a:clrTo>
                <a:srgbClr val="FFF9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5"/>
          <a:stretch/>
        </p:blipFill>
        <p:spPr>
          <a:xfrm>
            <a:off x="6045958" y="25421"/>
            <a:ext cx="5831744" cy="6819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59671" cy="6869987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735169" y="1293927"/>
            <a:ext cx="4639101" cy="2141065"/>
          </a:xfrm>
          <a:solidFill>
            <a:srgbClr val="FFFFFF">
              <a:alpha val="70980"/>
            </a:srgb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  <a:latin typeface="Plantagenet Cherokee" panose="02020602070100000000" pitchFamily="18" charset="0"/>
              </a:rPr>
              <a:t>Adverse Childhood Experience</a:t>
            </a:r>
            <a:br>
              <a:rPr lang="en-US" dirty="0" smtClean="0">
                <a:solidFill>
                  <a:schemeClr val="accent2"/>
                </a:solidFill>
                <a:latin typeface="Plantagenet Cherokee" panose="02020602070100000000" pitchFamily="18" charset="0"/>
              </a:rPr>
            </a:br>
            <a:r>
              <a:rPr lang="en-US" dirty="0" smtClean="0">
                <a:solidFill>
                  <a:schemeClr val="accent2"/>
                </a:solidFill>
                <a:latin typeface="Plantagenet Cherokee" panose="02020602070100000000" pitchFamily="18" charset="0"/>
              </a:rPr>
              <a:t/>
            </a:r>
            <a:br>
              <a:rPr lang="en-US" dirty="0" smtClean="0">
                <a:solidFill>
                  <a:schemeClr val="accent2"/>
                </a:solidFill>
                <a:latin typeface="Plantagenet Cherokee" panose="02020602070100000000" pitchFamily="18" charset="0"/>
              </a:rPr>
            </a:br>
            <a:r>
              <a:rPr lang="en-US" dirty="0" smtClean="0">
                <a:solidFill>
                  <a:schemeClr val="accent2"/>
                </a:solidFill>
                <a:latin typeface="Plantagenet Cherokee" panose="02020602070100000000" pitchFamily="18" charset="0"/>
              </a:rPr>
              <a:t>(ACE) Score:</a:t>
            </a:r>
            <a:endParaRPr lang="en-US" dirty="0">
              <a:solidFill>
                <a:schemeClr val="accent2"/>
              </a:solidFill>
              <a:latin typeface="Plantagenet Cherokee" panose="02020602070100000000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826421" y="3434993"/>
            <a:ext cx="2456598" cy="1573736"/>
          </a:xfrm>
          <a:prstGeom prst="rect">
            <a:avLst/>
          </a:prstGeom>
          <a:solidFill>
            <a:srgbClr val="FFFFFF">
              <a:alpha val="7098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400" dirty="0" smtClean="0">
                <a:solidFill>
                  <a:schemeClr val="accent2"/>
                </a:solidFill>
                <a:latin typeface="Plantagenet Cherokee" panose="02020602070100000000" pitchFamily="18" charset="0"/>
              </a:rPr>
              <a:t>8</a:t>
            </a:r>
            <a:endParaRPr lang="en-US" sz="14400" dirty="0">
              <a:solidFill>
                <a:schemeClr val="accent2"/>
              </a:solidFill>
              <a:latin typeface="Plantagenet Cherokee" panose="020206020701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74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548069863"/>
              </p:ext>
            </p:extLst>
          </p:nvPr>
        </p:nvGraphicFramePr>
        <p:xfrm>
          <a:off x="860021" y="-91703"/>
          <a:ext cx="10576417" cy="675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79536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687" y="262853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“…when </a:t>
            </a:r>
            <a:r>
              <a:rPr lang="en-US" dirty="0"/>
              <a:t>these periods of silence lasted at least 3 seconds, many positive things happened to students' and teachers' behaviors and attitudes</a:t>
            </a:r>
            <a:r>
              <a:rPr lang="en-US" dirty="0" smtClean="0"/>
              <a:t>.”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Stahl, 1994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36384" y="507471"/>
            <a:ext cx="33858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Wait Time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6333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9259350" cy="2262781"/>
          </a:xfrm>
        </p:spPr>
        <p:txBody>
          <a:bodyPr>
            <a:normAutofit fontScale="90000"/>
          </a:bodyPr>
          <a:lstStyle/>
          <a:p>
            <a:r>
              <a:rPr lang="en-US" dirty="0"/>
              <a:t>Framing Self-Determination in the Era of Global Standards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South Central Comprehensive Center</a:t>
            </a:r>
          </a:p>
          <a:p>
            <a:r>
              <a:rPr lang="en-US" dirty="0" smtClean="0"/>
              <a:t>June 10, 2015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148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984420" y="1818145"/>
            <a:ext cx="10068339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000" dirty="0" smtClean="0">
                <a:solidFill>
                  <a:srgbClr val="252525"/>
                </a:solidFill>
              </a:rPr>
              <a:t>“E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</a:rPr>
              <a:t>ach hemisphere is</a:t>
            </a:r>
            <a:r>
              <a:rPr kumimoji="0" lang="en-US" altLang="en-US" sz="4000" b="0" i="0" u="none" strike="noStrike" cap="none" normalizeH="0" dirty="0" smtClean="0">
                <a:ln>
                  <a:noFill/>
                </a:ln>
                <a:solidFill>
                  <a:srgbClr val="252525"/>
                </a:solidFill>
                <a:effectLst/>
              </a:rPr>
              <a:t> 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indeed a conscious system in its own right, perceiving, thinking, remembering, reasoning, willing, and emoting.”</a:t>
            </a:r>
            <a:b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en-US" altLang="en-US" sz="4000" dirty="0" smtClean="0"/>
              <a:t>Sperry, 1974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84420" y="520350"/>
            <a:ext cx="34002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Split Brain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0036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2905" y="2245440"/>
            <a:ext cx="875656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“A learning style is the </a:t>
            </a:r>
            <a:r>
              <a:rPr lang="en-US" dirty="0"/>
              <a:t>accustomed pattern used to acquire information, concepts, and </a:t>
            </a:r>
            <a:r>
              <a:rPr lang="en-US" dirty="0" smtClean="0"/>
              <a:t>skills.”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Appleton, 1983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32905" y="558986"/>
            <a:ext cx="48413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Learning Style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6947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0"/>
            <a:ext cx="9921923" cy="689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5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13" y="123013"/>
            <a:ext cx="10007363" cy="56223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5476" y="4018208"/>
            <a:ext cx="5370490" cy="2246769"/>
          </a:xfrm>
          <a:prstGeom prst="rect">
            <a:avLst/>
          </a:prstGeom>
          <a:solidFill>
            <a:srgbClr val="F2F2F2">
              <a:alpha val="67843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 smtClean="0"/>
              <a:t>Go to kahoot.it on your device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/>
              <a:t>Enter the game-pin shown on screen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/>
              <a:t>Type in nickname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/>
              <a:t>Press “Join Game”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8578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04"/>
          <a:stretch/>
        </p:blipFill>
        <p:spPr>
          <a:xfrm>
            <a:off x="-181249" y="1512461"/>
            <a:ext cx="5882588" cy="4023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267"/>
          <a:stretch/>
        </p:blipFill>
        <p:spPr>
          <a:xfrm>
            <a:off x="5843951" y="1679887"/>
            <a:ext cx="5947917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7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65" y="266790"/>
            <a:ext cx="10058400" cy="659121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466534" y="440679"/>
            <a:ext cx="7972100" cy="1325563"/>
          </a:xfrm>
          <a:prstGeom prst="rect">
            <a:avLst/>
          </a:prstGeom>
          <a:solidFill>
            <a:srgbClr val="F2F2F2">
              <a:alpha val="69804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 panose="02020602070100000000" pitchFamily="18" charset="0"/>
              </a:rPr>
              <a:t>Creativity creates creativity</a:t>
            </a:r>
            <a:endParaRPr lang="en-US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antagenet Cherokee" panose="020206020701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27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60" y="27296"/>
            <a:ext cx="10058400" cy="6685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3370126"/>
            <a:ext cx="3784048" cy="13681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10386" y="4605066"/>
            <a:ext cx="15379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Talks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71403" y="144523"/>
            <a:ext cx="6139230" cy="923330"/>
          </a:xfrm>
          <a:prstGeom prst="rect">
            <a:avLst/>
          </a:prstGeom>
          <a:solidFill>
            <a:srgbClr val="DDDDDD">
              <a:alpha val="65098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lantagenet Cherokee" panose="02020602070100000000" pitchFamily="18" charset="0"/>
              </a:rPr>
              <a:t>Sir Ken Robinson</a:t>
            </a:r>
            <a:endParaRPr lang="en-US" sz="5400" b="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lantagenet Cherokee" panose="020206020701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0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6032"/>
            <a:ext cx="3946358" cy="415892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4176215" y="2947917"/>
            <a:ext cx="2647666" cy="1282890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628" y="1364775"/>
            <a:ext cx="3294959" cy="461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1275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255594" y="4263872"/>
            <a:ext cx="8130235" cy="92333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5400" b="0" cap="none" spc="0" dirty="0" smtClean="0">
                <a:ln w="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lantagenet Cherokee" panose="02020602070100000000" pitchFamily="18" charset="0"/>
              </a:rPr>
              <a:t>…nurturing creativity</a:t>
            </a:r>
            <a:endParaRPr lang="en-US" sz="5400" b="0" cap="none" spc="0" dirty="0">
              <a:ln w="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lantagenet Cherokee" panose="020206020701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64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86063" y="493461"/>
            <a:ext cx="109092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9600" dirty="0" smtClean="0">
                <a:solidFill>
                  <a:schemeClr val="accent2"/>
                </a:solidFill>
                <a:latin typeface="Plantagenet Cherokee" panose="02020602070100000000" pitchFamily="18" charset="0"/>
              </a:rPr>
              <a:t>138  +  125 =  _____ </a:t>
            </a:r>
            <a:endParaRPr lang="en-US" sz="9600" dirty="0">
              <a:solidFill>
                <a:schemeClr val="accent2"/>
              </a:solidFill>
              <a:latin typeface="Plantagenet Cherokee" panose="02020602070100000000" pitchFamily="18" charset="0"/>
            </a:endParaRPr>
          </a:p>
        </p:txBody>
      </p:sp>
      <p:sp>
        <p:nvSpPr>
          <p:cNvPr id="4" name="Curved Up Arrow 3"/>
          <p:cNvSpPr/>
          <p:nvPr/>
        </p:nvSpPr>
        <p:spPr>
          <a:xfrm>
            <a:off x="2229853" y="1642562"/>
            <a:ext cx="4186989" cy="843965"/>
          </a:xfrm>
          <a:prstGeom prst="curvedUpArrow">
            <a:avLst/>
          </a:prstGeom>
          <a:solidFill>
            <a:schemeClr val="accent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Curved Up Arrow 4"/>
          <p:cNvSpPr/>
          <p:nvPr/>
        </p:nvSpPr>
        <p:spPr>
          <a:xfrm rot="371396" flipH="1">
            <a:off x="2621701" y="1777930"/>
            <a:ext cx="3622046" cy="1173163"/>
          </a:xfrm>
          <a:prstGeom prst="curvedUpArrow">
            <a:avLst/>
          </a:prstGeom>
          <a:solidFill>
            <a:schemeClr val="accent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urved Up Arrow 5"/>
          <p:cNvSpPr/>
          <p:nvPr/>
        </p:nvSpPr>
        <p:spPr>
          <a:xfrm rot="21228604">
            <a:off x="2851359" y="1775238"/>
            <a:ext cx="4400489" cy="1458076"/>
          </a:xfrm>
          <a:prstGeom prst="curvedUpArrow">
            <a:avLst/>
          </a:prstGeom>
          <a:solidFill>
            <a:schemeClr val="accent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urved Up Arrow 6"/>
          <p:cNvSpPr/>
          <p:nvPr/>
        </p:nvSpPr>
        <p:spPr>
          <a:xfrm rot="371396" flipH="1">
            <a:off x="3089787" y="1849778"/>
            <a:ext cx="3746742" cy="1888820"/>
          </a:xfrm>
          <a:prstGeom prst="curvedUpArrow">
            <a:avLst/>
          </a:prstGeom>
          <a:solidFill>
            <a:schemeClr val="accent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Up Arrow 7"/>
          <p:cNvSpPr/>
          <p:nvPr/>
        </p:nvSpPr>
        <p:spPr>
          <a:xfrm rot="20999579">
            <a:off x="3576788" y="2019814"/>
            <a:ext cx="4413632" cy="1888820"/>
          </a:xfrm>
          <a:prstGeom prst="curvedUpArrow">
            <a:avLst>
              <a:gd name="adj1" fmla="val 25000"/>
              <a:gd name="adj2" fmla="val 50000"/>
              <a:gd name="adj3" fmla="val 24459"/>
            </a:avLst>
          </a:prstGeom>
          <a:solidFill>
            <a:schemeClr val="accent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967536" y="4908887"/>
            <a:ext cx="2919664" cy="1217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smtClean="0">
                <a:solidFill>
                  <a:srgbClr val="F2A068"/>
                </a:solidFill>
                <a:latin typeface="Plantagenet Cherokee" panose="02020602070100000000" pitchFamily="18" charset="0"/>
              </a:rPr>
              <a:t>200 </a:t>
            </a:r>
            <a:endParaRPr lang="en-US" sz="9600" dirty="0">
              <a:solidFill>
                <a:srgbClr val="F2A068"/>
              </a:solidFill>
              <a:latin typeface="Plantagenet Cherokee" panose="02020602070100000000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967536" y="3812524"/>
            <a:ext cx="2919664" cy="1217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smtClean="0">
                <a:solidFill>
                  <a:srgbClr val="F2A068"/>
                </a:solidFill>
                <a:latin typeface="Plantagenet Cherokee" panose="02020602070100000000" pitchFamily="18" charset="0"/>
              </a:rPr>
              <a:t>230 </a:t>
            </a:r>
            <a:endParaRPr lang="en-US" sz="9600" dirty="0">
              <a:solidFill>
                <a:srgbClr val="F2A068"/>
              </a:solidFill>
              <a:latin typeface="Plantagenet Cherokee" panose="02020602070100000000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967536" y="2740990"/>
            <a:ext cx="2919664" cy="1217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smtClean="0">
                <a:solidFill>
                  <a:srgbClr val="F2A068"/>
                </a:solidFill>
                <a:latin typeface="Plantagenet Cherokee" panose="02020602070100000000" pitchFamily="18" charset="0"/>
              </a:rPr>
              <a:t>250 </a:t>
            </a:r>
            <a:endParaRPr lang="en-US" sz="9600" dirty="0">
              <a:solidFill>
                <a:srgbClr val="F2A068"/>
              </a:solidFill>
              <a:latin typeface="Plantagenet Cherokee" panose="02020602070100000000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967536" y="1695535"/>
            <a:ext cx="2919664" cy="1217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smtClean="0">
                <a:solidFill>
                  <a:srgbClr val="F2A068"/>
                </a:solidFill>
                <a:latin typeface="Plantagenet Cherokee" panose="02020602070100000000" pitchFamily="18" charset="0"/>
              </a:rPr>
              <a:t>258 </a:t>
            </a:r>
            <a:endParaRPr lang="en-US" sz="9600" dirty="0">
              <a:solidFill>
                <a:srgbClr val="F2A068"/>
              </a:solidFill>
              <a:latin typeface="Plantagenet Cherokee" panose="02020602070100000000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091130" y="493461"/>
            <a:ext cx="2919664" cy="1217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smtClean="0">
                <a:solidFill>
                  <a:schemeClr val="accent2"/>
                </a:solidFill>
                <a:latin typeface="Plantagenet Cherokee" panose="02020602070100000000" pitchFamily="18" charset="0"/>
              </a:rPr>
              <a:t>263 </a:t>
            </a:r>
            <a:endParaRPr lang="en-US" sz="9600" dirty="0">
              <a:solidFill>
                <a:schemeClr val="accent2"/>
              </a:solidFill>
              <a:latin typeface="Plantagenet Cherokee" panose="020206020701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06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606507" cy="3454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4"/>
          <a:stretch/>
        </p:blipFill>
        <p:spPr>
          <a:xfrm>
            <a:off x="3588714" y="-13064"/>
            <a:ext cx="4453537" cy="3452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95" b="12040"/>
          <a:stretch/>
        </p:blipFill>
        <p:spPr>
          <a:xfrm>
            <a:off x="7312712" y="0"/>
            <a:ext cx="4879288" cy="34910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9296"/>
            <a:ext cx="4654686" cy="3491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41"/>
          <a:stretch/>
        </p:blipFill>
        <p:spPr>
          <a:xfrm>
            <a:off x="4156130" y="3464043"/>
            <a:ext cx="4988104" cy="36873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0"/>
          <a:stretch/>
        </p:blipFill>
        <p:spPr>
          <a:xfrm>
            <a:off x="6973059" y="3417507"/>
            <a:ext cx="5186150" cy="36747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103" y="547498"/>
            <a:ext cx="8432554" cy="562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1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07835"/>
            <a:ext cx="12264783" cy="30271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280" y="4212771"/>
            <a:ext cx="4942219" cy="24711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34472" y="546170"/>
            <a:ext cx="6995833" cy="923330"/>
          </a:xfrm>
          <a:prstGeom prst="rect">
            <a:avLst/>
          </a:prstGeom>
          <a:solidFill>
            <a:srgbClr val="DDDDDD">
              <a:alpha val="65098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lantagenet Cherokee" panose="02020602070100000000" pitchFamily="18" charset="0"/>
              </a:rPr>
              <a:t>Tower-Soudan School</a:t>
            </a:r>
            <a:endParaRPr lang="en-US" sz="5400" b="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lantagenet Cherokee" panose="02020602070100000000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34472" y="2033673"/>
            <a:ext cx="2285740" cy="1415772"/>
          </a:xfrm>
          <a:prstGeom prst="rect">
            <a:avLst/>
          </a:prstGeom>
          <a:solidFill>
            <a:srgbClr val="DDDDDD">
              <a:alpha val="65098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>
                  <a:solidFill>
                    <a:sysClr val="windowText" lastClr="000000"/>
                  </a:solidFill>
                </a:ln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lantagenet Cherokee" panose="02020602070100000000" pitchFamily="18" charset="0"/>
              </a:rPr>
              <a:t>28.8%</a:t>
            </a:r>
          </a:p>
          <a:p>
            <a:pPr algn="ctr"/>
            <a:r>
              <a:rPr lang="en-US" sz="32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lantagenet Cherokee" panose="02020602070100000000" pitchFamily="18" charset="0"/>
              </a:rPr>
              <a:t>2011</a:t>
            </a:r>
            <a:endParaRPr lang="en-US" sz="3200" b="0" cap="none" spc="0" dirty="0">
              <a:ln w="0">
                <a:solidFill>
                  <a:sysClr val="windowText" lastClr="000000"/>
                </a:solidFill>
              </a:ln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lantagenet Cherokee" panose="02020602070100000000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44565" y="2059738"/>
            <a:ext cx="2285740" cy="1415772"/>
          </a:xfrm>
          <a:prstGeom prst="rect">
            <a:avLst/>
          </a:prstGeom>
          <a:solidFill>
            <a:srgbClr val="DDDDDD">
              <a:alpha val="65098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>
                  <a:solidFill>
                    <a:sysClr val="windowText" lastClr="000000"/>
                  </a:solidFill>
                </a:ln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lantagenet Cherokee" panose="02020602070100000000" pitchFamily="18" charset="0"/>
              </a:rPr>
              <a:t>91.3%</a:t>
            </a:r>
          </a:p>
          <a:p>
            <a:pPr algn="ctr"/>
            <a:r>
              <a:rPr lang="en-US" sz="3200" dirty="0" smtClean="0">
                <a:ln w="0">
                  <a:solidFill>
                    <a:sysClr val="windowText" lastClr="000000"/>
                  </a:solidFill>
                </a:ln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lantagenet Cherokee" panose="02020602070100000000" pitchFamily="18" charset="0"/>
              </a:rPr>
              <a:t>2012</a:t>
            </a:r>
            <a:endParaRPr lang="en-US" sz="3200" dirty="0">
              <a:ln w="0">
                <a:solidFill>
                  <a:sysClr val="windowText" lastClr="000000"/>
                </a:solidFill>
              </a:ln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lantagenet Cherokee" panose="02020602070100000000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5181600" y="2162009"/>
            <a:ext cx="1886857" cy="841830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8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8" r="10954"/>
          <a:stretch/>
        </p:blipFill>
        <p:spPr>
          <a:xfrm>
            <a:off x="7219670" y="0"/>
            <a:ext cx="4954138" cy="688654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09182" y="2651287"/>
            <a:ext cx="69980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0" dirty="0" smtClean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Plantagenet Cherokee" panose="02020602070100000000" pitchFamily="18" charset="0"/>
              </a:rPr>
              <a:t>The Third Law</a:t>
            </a:r>
            <a:endParaRPr lang="en-US" sz="8000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latin typeface="Plantagenet Cherokee" panose="02020602070100000000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894676"/>
            <a:ext cx="69980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Plantagenet Cherokee" panose="02020602070100000000" pitchFamily="18" charset="0"/>
              </a:rPr>
              <a:t>For every action there is an equal and opposite reaction</a:t>
            </a:r>
            <a:endParaRPr lang="en-US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latin typeface="Plantagenet Cherokee" panose="02020602070100000000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4568319"/>
            <a:ext cx="69980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smtClean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effectLst>
                  <a:reflection blurRad="6350" stA="55000" endA="300" endPos="45500" dir="5400000" sy="-100000" algn="bl" rotWithShape="0"/>
                </a:effectLst>
                <a:latin typeface="Plantagenet Cherokee" panose="02020602070100000000" pitchFamily="18" charset="0"/>
              </a:rPr>
              <a:t>karma </a:t>
            </a:r>
            <a:endParaRPr lang="en-US" sz="8000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effectLst>
                <a:reflection blurRad="6350" stA="55000" endA="300" endPos="45500" dir="5400000" sy="-100000" algn="bl" rotWithShape="0"/>
              </a:effectLst>
              <a:latin typeface="Plantagenet Cherokee" panose="020206020701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67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93" y="3162915"/>
            <a:ext cx="10904561" cy="2555495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accent2"/>
                </a:solidFill>
                <a:effectLst>
                  <a:reflection blurRad="6350" stA="55000" endA="300" endPos="45500" dir="5400000" sy="-100000" algn="bl" rotWithShape="0"/>
                </a:effectLst>
                <a:latin typeface="Plantagenet Cherokee" panose="02020602070100000000" pitchFamily="18" charset="0"/>
              </a:rPr>
              <a:t>a prior action that takes into account or forestalls a later action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552311" y="941743"/>
            <a:ext cx="63177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lantagenet Cherokee" panose="02020602070100000000" pitchFamily="18" charset="0"/>
              </a:rPr>
              <a:t>anticipation</a:t>
            </a:r>
            <a:endParaRPr lang="en-US" sz="8000" dirty="0">
              <a:solidFill>
                <a:schemeClr val="accent2"/>
              </a:solidFill>
              <a:latin typeface="Plantagenet Cherokee" panose="02020602070100000000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71293" y="2267306"/>
            <a:ext cx="10672159" cy="136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smtClean="0">
                <a:solidFill>
                  <a:schemeClr val="accent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Plantagenet Cherokee" panose="02020602070100000000" pitchFamily="18" charset="0"/>
              </a:rPr>
              <a:t>[an-tis-</a:t>
            </a:r>
            <a:r>
              <a:rPr lang="en-US" sz="4800" i="1" dirty="0" smtClean="0">
                <a:solidFill>
                  <a:schemeClr val="accent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Plantagenet Cherokee" panose="02020602070100000000" pitchFamily="18" charset="0"/>
              </a:rPr>
              <a:t>uh</a:t>
            </a:r>
            <a:r>
              <a:rPr lang="en-US" sz="4800" dirty="0" smtClean="0">
                <a:solidFill>
                  <a:schemeClr val="accent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Plantagenet Cherokee" panose="02020602070100000000" pitchFamily="18" charset="0"/>
              </a:rPr>
              <a:t>-</a:t>
            </a:r>
            <a:r>
              <a:rPr lang="en-US" sz="4800" b="1" dirty="0" err="1" smtClean="0">
                <a:solidFill>
                  <a:schemeClr val="accent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Plantagenet Cherokee" panose="02020602070100000000" pitchFamily="18" charset="0"/>
              </a:rPr>
              <a:t>pey</a:t>
            </a:r>
            <a:r>
              <a:rPr lang="en-US" sz="4800" dirty="0" smtClean="0">
                <a:solidFill>
                  <a:schemeClr val="accent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Plantagenet Cherokee" panose="02020602070100000000" pitchFamily="18" charset="0"/>
              </a:rPr>
              <a:t>-shun]</a:t>
            </a:r>
            <a:endParaRPr lang="en-US" sz="4800" dirty="0">
              <a:solidFill>
                <a:schemeClr val="accent2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Plantagenet Cherokee" panose="02020602070100000000" pitchFamily="18" charset="0"/>
            </a:endParaRPr>
          </a:p>
        </p:txBody>
      </p:sp>
      <p:pic>
        <p:nvPicPr>
          <p:cNvPr id="1032" name="Picture 8" descr="http://static.sfdict.com/dictstatic/dictionary/graphics/luna/thins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63" y="-136525"/>
            <a:ext cx="1905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static.sfdict.com/dictstatic/dictionary/graphics/luna/thins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-136525"/>
            <a:ext cx="19050" cy="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01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3" y="0"/>
            <a:ext cx="9753804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7" r="4865"/>
          <a:stretch/>
        </p:blipFill>
        <p:spPr>
          <a:xfrm>
            <a:off x="4338144" y="1390918"/>
            <a:ext cx="5694499" cy="43091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82603" y="403401"/>
            <a:ext cx="408260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LIVE with Future </a:t>
            </a:r>
            <a:r>
              <a:rPr lang="en-US" dirty="0" err="1" smtClean="0"/>
              <a:t>RunningHorse</a:t>
            </a:r>
            <a:r>
              <a:rPr lang="en-US" dirty="0" smtClean="0"/>
              <a:t> Livingston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85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34" y="672934"/>
            <a:ext cx="5840500" cy="3504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891" y="417227"/>
            <a:ext cx="5310686" cy="3983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34" b="15921"/>
          <a:stretch/>
        </p:blipFill>
        <p:spPr>
          <a:xfrm>
            <a:off x="2210936" y="3548987"/>
            <a:ext cx="7642747" cy="3278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912" y="270717"/>
            <a:ext cx="6264322" cy="4698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498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8" r="10954"/>
          <a:stretch/>
        </p:blipFill>
        <p:spPr>
          <a:xfrm>
            <a:off x="7219670" y="0"/>
            <a:ext cx="4954138" cy="688654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63715" y="2780488"/>
            <a:ext cx="63177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smtClean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lantagenet Cherokee" panose="02020602070100000000" pitchFamily="18" charset="0"/>
              </a:rPr>
              <a:t>The 3 Laws</a:t>
            </a:r>
            <a:endParaRPr lang="en-US" sz="8000" dirty="0"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lantagenet Cherokee" panose="020206020701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87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8" t="7890" r="318" b="24925"/>
          <a:stretch/>
        </p:blipFill>
        <p:spPr>
          <a:xfrm>
            <a:off x="2715691" y="1412180"/>
            <a:ext cx="6897096" cy="4350511"/>
          </a:xfrm>
          <a:prstGeom prst="rect">
            <a:avLst/>
          </a:prstGeom>
          <a:ln w="2286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7551" y="54533"/>
            <a:ext cx="63177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smtClean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lantagenet Cherokee" panose="02020602070100000000" pitchFamily="18" charset="0"/>
              </a:rPr>
              <a:t>The First Law</a:t>
            </a:r>
            <a:endParaRPr lang="en-US" sz="8000" dirty="0"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lantagenet Cherokee" panose="02020602070100000000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367" y="5473932"/>
            <a:ext cx="5835556" cy="1325563"/>
          </a:xfrm>
          <a:solidFill>
            <a:srgbClr val="DDDDDD">
              <a:alpha val="67843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  <a:latin typeface="Plantagenet Cherokee" panose="02020602070100000000" pitchFamily="18" charset="0"/>
              </a:rPr>
              <a:t>An object in motion…</a:t>
            </a:r>
            <a:endParaRPr lang="en-US" dirty="0">
              <a:solidFill>
                <a:schemeClr val="accent2"/>
              </a:solidFill>
              <a:latin typeface="Plantagenet Cherokee" panose="02020602070100000000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51945" y="5473932"/>
            <a:ext cx="6096000" cy="1325563"/>
          </a:xfrm>
          <a:prstGeom prst="rect">
            <a:avLst/>
          </a:prstGeom>
          <a:solidFill>
            <a:srgbClr val="DDDDDD">
              <a:alpha val="6902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2"/>
                </a:solidFill>
                <a:latin typeface="Plantagenet Cherokee" panose="02020602070100000000" pitchFamily="18" charset="0"/>
              </a:rPr>
              <a:t>tends to stay in motion.</a:t>
            </a:r>
            <a:endParaRPr lang="en-US" dirty="0">
              <a:solidFill>
                <a:schemeClr val="accent2"/>
              </a:solidFill>
              <a:latin typeface="Plantagenet Cherokee" panose="020206020701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13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25" r="16512"/>
          <a:stretch/>
        </p:blipFill>
        <p:spPr>
          <a:xfrm>
            <a:off x="0" y="1303779"/>
            <a:ext cx="3505236" cy="55542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244" y="-38611"/>
            <a:ext cx="5317367" cy="68611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4997">
            <a:off x="7673115" y="117159"/>
            <a:ext cx="5231643" cy="3486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7484">
            <a:off x="7189820" y="3295935"/>
            <a:ext cx="6198237" cy="387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2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732060" cy="4307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677" y="1338912"/>
            <a:ext cx="6511165" cy="39066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9" b="15202"/>
          <a:stretch/>
        </p:blipFill>
        <p:spPr>
          <a:xfrm>
            <a:off x="5713763" y="3493827"/>
            <a:ext cx="6457290" cy="336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4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2"/>
                </a:solidFill>
                <a:latin typeface="Plantagenet Cherokee" panose="02020602070100000000" pitchFamily="18" charset="0"/>
              </a:rPr>
              <a:t>…the latter</a:t>
            </a:r>
            <a:endParaRPr lang="en-US" dirty="0">
              <a:solidFill>
                <a:schemeClr val="accent2"/>
              </a:solidFill>
              <a:latin typeface="Plantagenet Cherokee" panose="02020602070100000000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06" y="1380458"/>
            <a:ext cx="7538399" cy="547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14181</TotalTime>
  <Words>527</Words>
  <Application>Microsoft Office PowerPoint</Application>
  <PresentationFormat>Widescreen</PresentationFormat>
  <Paragraphs>133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Aharoni</vt:lpstr>
      <vt:lpstr>Arial</vt:lpstr>
      <vt:lpstr>Calibri</vt:lpstr>
      <vt:lpstr>Century Gothic</vt:lpstr>
      <vt:lpstr>Plantagenet Cherokee</vt:lpstr>
      <vt:lpstr>Times New Roman</vt:lpstr>
      <vt:lpstr>Wingdings</vt:lpstr>
      <vt:lpstr>Wingdings 3</vt:lpstr>
      <vt:lpstr>Wisp</vt:lpstr>
      <vt:lpstr>2014 WIEA Annual Conference Legendary Waters Resort &amp; Casino April 11-12, 2014</vt:lpstr>
      <vt:lpstr>Framing Self-Determination in the Era of Global Standards</vt:lpstr>
      <vt:lpstr>PowerPoint Presentation</vt:lpstr>
      <vt:lpstr>PowerPoint Presentation</vt:lpstr>
      <vt:lpstr>PowerPoint Presentation</vt:lpstr>
      <vt:lpstr>An object in motion…</vt:lpstr>
      <vt:lpstr>PowerPoint Presentation</vt:lpstr>
      <vt:lpstr>PowerPoint Presentation</vt:lpstr>
      <vt:lpstr>…the latter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Adverse Childhood Experience  (ACE) Score:</vt:lpstr>
      <vt:lpstr>PowerPoint Presentation</vt:lpstr>
      <vt:lpstr>“…when these periods of silence lasted at least 3 seconds, many positive things happened to students' and teachers' behaviors and attitudes.”  Stahl, 1994 </vt:lpstr>
      <vt:lpstr>“Each hemisphere is indeed a conscious system in its own right, perceiving, thinking, remembering, reasoning, willing, and emoting.”  Sperry, 1974</vt:lpstr>
      <vt:lpstr>“A learning style is the accustomed pattern used to acquire information, concepts, and skills.”  Appleton, 1983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prior action that takes into account or forestalls a later action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R.</dc:creator>
  <cp:lastModifiedBy>R.</cp:lastModifiedBy>
  <cp:revision>53</cp:revision>
  <dcterms:created xsi:type="dcterms:W3CDTF">2014-04-10T13:19:12Z</dcterms:created>
  <dcterms:modified xsi:type="dcterms:W3CDTF">2015-05-19T20:50:47Z</dcterms:modified>
</cp:coreProperties>
</file>